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560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ts val="13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457200" rtl="0" eaLnBrk="1" latinLnBrk="0" hangingPunct="1">
        <a:spcBef>
          <a:spcPts val="13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457200" rtl="0" eaLnBrk="1" latinLnBrk="0" hangingPunct="1">
        <a:spcBef>
          <a:spcPts val="13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4800" indent="-457200" algn="l" defTabSz="457200" rtl="0" eaLnBrk="1" latinLnBrk="0" hangingPunct="1">
        <a:spcBef>
          <a:spcPts val="13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GIF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В.М.Хайтов, Ю.Т.Маченко, И.В.Кожин, М.А.Майорова, С.С.Малавенда, П.П.Стрелков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/>
              <a:t>Mytilus trossulus</a:t>
            </a:r>
            <a:r>
              <a:t> в окрестностях Магадана</a:t>
            </a:r>
          </a:p>
        </p:txBody>
      </p:sp>
      <p:pic>
        <p:nvPicPr>
          <p:cNvPr id="4" name="Picture 1" descr="figure/Mussel_beds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9850" y="1791970"/>
            <a:ext cx="11812270" cy="3376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литоральных поселений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1295" y="1600200"/>
            <a:ext cx="5793105" cy="4526280"/>
          </a:xfrm>
        </p:spPr>
        <p:txBody>
          <a:bodyPr>
            <a:normAutofit fontScale="90000" lnSpcReduction="10000"/>
          </a:bodyPr>
          <a:lstStyle/>
          <a:p>
            <a:pPr lvl="0"/>
            <a:r>
              <a:t>Обследовано 11 точек в 2021 г. и 15 в 2023 г (всего 20 локаций).</a:t>
            </a:r>
          </a:p>
          <a:p>
            <a:pPr lvl="0"/>
          </a:p>
          <a:p>
            <a:pPr lvl="0"/>
            <a:r>
              <a:t>На каждой точке собирали </a:t>
            </a:r>
            <a:r>
              <a:rPr i="1"/>
              <a:t>крупных</a:t>
            </a:r>
            <a:r>
              <a:t> мидий для отбора проб гемолимфы и оценки ростовых процессов и репродуктивного статуса (обработано 3000 моллюсков)</a:t>
            </a:r>
          </a:p>
          <a:p>
            <a:pPr lvl="0"/>
          </a:p>
          <a:p>
            <a:pPr lvl="0"/>
            <a:r>
              <a:t>Брали выборки для описания размерной структуры и плотности поселения мидий</a:t>
            </a:r>
          </a:p>
        </p:txBody>
      </p:sp>
      <p:pic>
        <p:nvPicPr>
          <p:cNvPr id="5" name="Picture 1" descr="KISS_2025_PPTX_presentation_files/figure-pptx/unnamed-chunk-7-1.png"/>
          <p:cNvPicPr>
            <a:picLocks noGrp="1" noChangeAspect="1"/>
          </p:cNvPicPr>
          <p:nvPr/>
        </p:nvPicPr>
        <p:blipFill>
          <a:blip r:embed="rId1"/>
          <a:srcRect t="21725" b="23671"/>
          <a:stretch>
            <a:fillRect/>
          </a:stretch>
        </p:blipFill>
        <p:spPr bwMode="auto">
          <a:xfrm>
            <a:off x="6375400" y="1709420"/>
            <a:ext cx="5016500" cy="2191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375400" y="4034155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Точки сбора материала</a:t>
            </a: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Частота BTN в окрестностях Магадана</a:t>
            </a:r>
          </a:p>
        </p:txBody>
      </p:sp>
      <p:pic>
        <p:nvPicPr>
          <p:cNvPr id="6" name="Picture 1" descr="KISS_2025_PPTX_presentation_files/figure-pptx/unnamed-chunk-12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зараженных мидий невелика: единицы процентов в поселении</a:t>
            </a:r>
          </a:p>
        </p:txBody>
      </p:sp>
      <p:pic>
        <p:nvPicPr>
          <p:cNvPr id="4" name="Picture 1" descr="KISS_2025_PPTX_presentation_files/figure-pptx/unnamed-chunk-13-1.png"/>
          <p:cNvPicPr>
            <a:picLocks noGrp="1" noChangeAspect="1"/>
          </p:cNvPicPr>
          <p:nvPr/>
        </p:nvPicPr>
        <p:blipFill>
          <a:blip r:embed="rId2"/>
          <a:srcRect l="30719" r="30979"/>
          <a:stretch>
            <a:fillRect/>
          </a:stretch>
        </p:blipFill>
        <p:spPr bwMode="auto">
          <a:xfrm>
            <a:off x="6718935" y="1122680"/>
            <a:ext cx="4167505" cy="5440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6197600" y="63500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 варьирует вдоль побережья</a:t>
            </a:r>
          </a:p>
        </p:txBody>
      </p:sp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Связь с факторами среды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4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023870" y="1417955"/>
            <a:ext cx="6143625" cy="491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84530" y="63500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Соленость варьирует в очень узких пределах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Distance%20to%20port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476500" y="1600200"/>
            <a:ext cx="72263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Расстояние от морского порта Магадана - косвенная оценка антропогенного влияния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Fetch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048000" y="1600200"/>
            <a:ext cx="60960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Fetch - открытость побережья для прибоя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9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726565" y="1183005"/>
            <a:ext cx="8617585" cy="4924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760095" y="6257925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Размерная структура </a:t>
            </a:r>
            <a:r>
              <a:rPr lang="ru-RU"/>
              <a:t>мидий </a:t>
            </a:r>
            <a:r>
              <a:t>- значительно различается между участками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  <a:endParaRPr b="1"/>
          </a:p>
          <a:p>
            <a:pPr lvl="0"/>
            <a:r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t>Значения </a:t>
            </a:r>
            <a:r>
              <a:rPr b="1"/>
              <a:t>PC1</a:t>
            </a:r>
            <a:r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t> отражает обилие молоди</a:t>
            </a:r>
          </a:p>
        </p:txBody>
      </p:sp>
      <p:pic>
        <p:nvPicPr>
          <p:cNvPr id="5" name="Picture 1" descr="KISS_2025_PPTX_presentation_files/figure-pptx/unnamed-chunk-20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995035" y="1187450"/>
            <a:ext cx="5912485" cy="4730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522720" y="6000115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Cвязь доли молоди со значениями PC1.</a:t>
            </a: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Регрессионная модель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12312015" cy="4526280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400">
                          <a:latin typeface="Cambria Math" panose="02040503050406030204" charset="0"/>
                        </a:rPr>
                        <m:t>𝐺𝐴𝑀</m:t>
                      </m:r>
                      <m:r>
                        <a:rPr sz="2400">
                          <a:latin typeface="Cambria Math" panose="02040503050406030204" charset="0"/>
                        </a:rPr>
                        <m:t>:</m:t>
                      </m:r>
                      <m:r>
                        <a:rPr sz="2400">
                          <a:latin typeface="Cambria Math" panose="02040503050406030204" charset="0"/>
                        </a:rPr>
                        <m:t>𝑃𝑟𝑒𝑣𝑎𝑙𝑒𝑛𝑐𝑒</m:t>
                      </m:r>
                      <m:r>
                        <a:rPr sz="2400">
                          <a:latin typeface="Cambria Math" panose="02040503050406030204" charset="0"/>
                        </a:rPr>
                        <m:t>=</m:t>
                      </m:r>
                      <m:r>
                        <a:rPr sz="24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400"/>
                          </m:ctrlPr>
                        </m:dPr>
                        <m:e>
                          <m:r>
                            <a:rPr sz="2400">
                              <a:latin typeface="Cambria Math" panose="02040503050406030204" charset="0"/>
                            </a:rPr>
                            <m:t>𝐷𝑖𝑠</m:t>
                          </m:r>
                          <m:sSub>
                            <m:sSubPr>
                              <m:ctrlPr>
                                <a:rPr sz="2400"/>
                              </m:ctrlPr>
                            </m:sSubPr>
                            <m:e>
                              <m:r>
                                <a:rPr sz="2400">
                                  <a:latin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2400">
                                  <a:latin typeface="Cambria Math" panose="02040503050406030204" charset="0"/>
                                </a:rPr>
                                <m:t>𝑃𝑜𝑟𝑡</m:t>
                              </m:r>
                            </m:sub>
                          </m:sSub>
                          <m:r>
                            <a:rPr sz="24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400">
                          <a:latin typeface="Cambria Math" panose="02040503050406030204" charset="0"/>
                        </a:rPr>
                        <m:t>+</m:t>
                      </m:r>
                      <m:r>
                        <a:rPr sz="24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400"/>
                          </m:ctrlPr>
                        </m:dPr>
                        <m:e>
                          <m:r>
                            <a:rPr sz="2400">
                              <a:latin typeface="Cambria Math" panose="02040503050406030204" charset="0"/>
                            </a:rPr>
                            <m:t>𝐹𝑒𝑡𝑐ℎ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400">
                          <a:latin typeface="Cambria Math" panose="02040503050406030204" charset="0"/>
                        </a:rPr>
                        <m:t>+</m:t>
                      </m:r>
                      <m:r>
                        <a:rPr sz="24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2400"/>
                          </m:ctrlPr>
                        </m:dPr>
                        <m:e>
                          <m:r>
                            <a:rPr sz="2400">
                              <a:latin typeface="Cambria Math" panose="02040503050406030204" charset="0"/>
                            </a:rPr>
                            <m:t>𝑃𝐶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1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24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2400">
                          <a:latin typeface="Cambria Math" panose="02040503050406030204" charset="0"/>
                        </a:rPr>
                        <m:t>+</m:t>
                      </m:r>
                      <m:r>
                        <a:rPr sz="2400">
                          <a:latin typeface="Cambria Math" panose="02040503050406030204" charset="0"/>
                        </a:rPr>
                        <m:t>𝐿𝑖𝑛𝑒𝑎𝑔𝑒</m:t>
                      </m:r>
                    </m:oMath>
                  </m:oMathPara>
                </a14:m>
                <a:endParaRPr sz="2400">
                  <a:latin typeface="Cambria Math" panose="02040503050406030204" charset="0"/>
                </a:endParaRPr>
              </a:p>
              <a:p>
                <a:pPr marL="0" lvl="0" indent="0">
                  <a:buNone/>
                </a:pPr>
                <a:endParaRPr sz="2000"/>
              </a:p>
              <a:p>
                <a:pPr lvl="0"/>
                <a:r>
                  <a:t>Логистическая обобщенная аддитивная модель (GAM)</a:t>
                </a:r>
              </a:p>
              <a:p>
                <a:pPr lvl="0"/>
                <a:r>
                  <a:t>Зависимая переменная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𝑃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𝑣</m:t>
                    </m:r>
                    <m:r>
                      <a:rPr>
                        <a:latin typeface="Cambria Math" panose="02040503050406030204" charset="0"/>
                      </a:rPr>
                      <m:t>𝑎</m:t>
                    </m:r>
                    <m:r>
                      <a:rPr>
                        <a:latin typeface="Cambria Math" panose="02040503050406030204" charset="0"/>
                      </a:rPr>
                      <m:t>𝑙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𝑛</m:t>
                    </m:r>
                    <m:r>
                      <a:rPr>
                        <a:latin typeface="Cambria Math" panose="02040503050406030204" charset="0"/>
                      </a:rPr>
                      <m:t>𝑐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t>): Биномиальное распределение</a:t>
                </a:r>
              </a:p>
              <a:p>
                <a:pPr lvl="0"/>
                <a:r>
                  <a:t>Cглаживающие функции подобраны для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отдельно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12312015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-635" y="1600200"/>
                <a:ext cx="6209665" cy="5063490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sz="2000"/>
                  <a:t>По феноменологии - диссеминированная неоплазия гемолимфы </a:t>
                </a:r>
                <a:endParaRPr sz="2000"/>
              </a:p>
              <a:p>
                <a:pPr lvl="0"/>
                <a:endParaRPr sz="2000"/>
              </a:p>
              <a:p>
                <a:pPr lvl="0"/>
                <a:r>
                  <a:rPr sz="2000"/>
                  <a:t>Злокачественные клетки являются инфекционным агентом и передаются между особями через воду</a:t>
                </a:r>
                <a:endParaRPr sz="2000"/>
              </a:p>
              <a:p>
                <a:pPr lvl="0"/>
                <a:endParaRPr sz="2000"/>
              </a:p>
              <a:p>
                <a:pPr lvl="0"/>
                <a:r>
                  <a:rPr sz="2000"/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  <a:endParaRPr sz="2000"/>
              </a:p>
              <a:p>
                <a:pPr lvl="0"/>
                <a:endParaRPr sz="2000"/>
              </a:p>
              <a:p>
                <a:pPr lvl="0"/>
                <a:r>
                  <a:rPr sz="2000"/>
                  <a:t>Впервые описанный у </a:t>
                </a:r>
                <a:r>
                  <a:rPr sz="2000" i="1"/>
                  <a:t>Mya arenaria</a:t>
                </a:r>
                <a:r>
                  <a:rPr sz="2000"/>
                  <a:t> в 2015, </a:t>
                </a:r>
                <a14:m>
                  <m:oMath xmlns:m="http://schemas.openxmlformats.org/officeDocument/2006/math">
                    <m:r>
                      <a:rPr sz="2000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sz="2000"/>
                  <a:t> выявлен еще у восьми систематически далеких видов (</a:t>
                </a:r>
                <a:r>
                  <a:rPr sz="2000" i="1"/>
                  <a:t>Mytilus</a:t>
                </a:r>
                <a:r>
                  <a:rPr sz="2000"/>
                  <a:t>, </a:t>
                </a:r>
                <a:r>
                  <a:rPr sz="2000" i="1"/>
                  <a:t>Cerastoderma</a:t>
                </a:r>
                <a:r>
                  <a:rPr sz="2000"/>
                  <a:t>, </a:t>
                </a:r>
                <a:r>
                  <a:rPr sz="2000" i="1"/>
                  <a:t>Macoma</a:t>
                </a:r>
                <a:r>
                  <a:rPr sz="2000"/>
                  <a:t> и др.)</a:t>
                </a:r>
                <a:endParaRPr sz="200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635" y="1600200"/>
                <a:ext cx="6209665" cy="506349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BTN_transmission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2222500"/>
            <a:ext cx="5384800" cy="2755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Схема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fld id="{C5EF2332-01BF-834F-8236-50238282D533}" type="slidenum">
              <a:rPr lang="ru-RU" altLang="en-US" smtClean="0"/>
            </a:fld>
            <a:r>
              <a:rPr lang="ru-RU" altLang="en-US" smtClean="0"/>
              <a:t>33</a:t>
            </a:r>
            <a:endParaRPr lang="ru-RU" altLang="en-US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500380"/>
                <a:ext cx="11896090" cy="1143000"/>
              </a:xfrm>
            </p:spPr>
            <p:txBody>
              <a:bodyPr>
                <a:normAutofit fontScale="90000"/>
              </a:bodyPr>
              <a:lstStyle/>
              <a:p>
                <a:pPr marL="0" lvl="0" indent="0">
                  <a:buNone/>
                </a:pPr>
                <a:r>
                  <a:rPr b="1"/>
                  <a:t>Регрессионная модель:</a:t>
                </a:r>
                <a:r>
                  <a:t> </a:t>
                </a:r>
                <a:r>
                  <a:rPr i="1"/>
                  <a:t>предикторы значимо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i="1"/>
                  <a:t> и не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500380"/>
                <a:ext cx="11896090" cy="1143000"/>
              </a:xfrm>
              <a:blipFill rotWithShape="1">
                <a:blip r:embed="rId1"/>
                <a:stretch>
                  <a:fillRect t="-30722" b="-29778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01068945" name="Таблица 50106894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999615" y="2270125"/>
          <a:ext cx="8208010" cy="3850005"/>
        </p:xfrm>
        <a:graphic>
          <a:graphicData uri="http://schemas.openxmlformats.org/drawingml/2006/table">
            <a:tbl>
              <a:tblPr/>
              <a:tblGrid>
                <a:gridCol w="3317240"/>
                <a:gridCol w="721360"/>
                <a:gridCol w="945515"/>
                <a:gridCol w="2040255"/>
                <a:gridCol w="1183640"/>
              </a:tblGrid>
              <a:tr h="54737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9.6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0.014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0.274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550545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0.573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54991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11.7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0.031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55118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5.1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0.095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5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82800" y="1600200"/>
            <a:ext cx="80264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убывает по мере приблежения к источникам антропогенного загрязнения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82800" y="1600200"/>
            <a:ext cx="80264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увеличивается на участках открытых для прибоя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7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82800" y="1600200"/>
            <a:ext cx="80264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увеличивается на участках с высокой долей молоди</a:t>
            </a:r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Экологические ниши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5410" y="1600200"/>
                <a:ext cx="11949430" cy="4526280"/>
              </a:xfrm>
            </p:spPr>
            <p:txBody>
              <a:bodyPr>
                <a:normAutofit fontScale="90000" lnSpcReduction="10000"/>
              </a:bodyPr>
              <a:lstStyle/>
              <a:p>
                <a:pPr marL="457200"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чаще встречается в поселениях мидий в наиболее благоприятных для хозяина условиях: вдали от источников антропогенного загрязнения, в местах с повышенной прибойностью, где идет активное пополнение мидий.</a:t>
                </a:r>
              </a:p>
              <a:p>
                <a:pPr marL="457200" lvl="0" indent="-457200">
                  <a:buAutoNum type="arabicPeriod"/>
                </a:pPr>
              </a:p>
              <a:p>
                <a:pPr marL="457200" lvl="0" indent="-457200">
                  <a:buAutoNum type="arabicPeriod"/>
                </a:pPr>
                <a:r>
                  <a:t>Значимой связи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с изученными предикторами не выявлено, но эта линия встречается с той же частотой, что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  <a:p>
                <a:pPr marL="457200" lvl="0" indent="-457200">
                  <a:buAutoNum type="arabicPeriod"/>
                </a:pPr>
              </a:p>
              <a:p>
                <a:pPr marL="457200"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вероятно, более эврибионтная линия, имеет более широкую экологическую нишу, чем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410" y="1600200"/>
                <a:ext cx="1194943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хозяина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Показатели жизненных функций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600200"/>
            <a:ext cx="5673090" cy="4526280"/>
          </a:xfrm>
        </p:spPr>
        <p:txBody>
          <a:bodyPr/>
          <a:lstStyle/>
          <a:p>
            <a:pPr marL="0" lvl="0" indent="0">
              <a:buNone/>
            </a:pPr>
            <a:r>
              <a:t>На материале 2021 и 2023 гг у мидий оценивали</a:t>
            </a:r>
          </a:p>
          <a:p>
            <a:pPr lvl="0"/>
            <a:r>
              <a:t>Репродуктивный статус (микроскопирование мазков гонад)</a:t>
            </a:r>
          </a:p>
          <a:p>
            <a:pPr lvl="0"/>
            <a:r>
              <a:t>Длина раковины и ее прирост в последний сезон роста</a:t>
            </a:r>
          </a:p>
        </p:txBody>
      </p:sp>
      <p:pic>
        <p:nvPicPr>
          <p:cNvPr id="4" name="Picture 1" descr="figure/Mussel%20measur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789295" y="1417955"/>
            <a:ext cx="6511290" cy="4668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BTN и репродуктивный статус хозяина</a:t>
            </a:r>
          </a:p>
        </p:txBody>
      </p:sp>
      <p:pic>
        <p:nvPicPr>
          <p:cNvPr id="4" name="Picture 1" descr="KISS_2025_PPTX_presentation_files/figure-pptx/unnamed-chunk-29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79500" y="1600200"/>
            <a:ext cx="100330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У мидий,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часто нарушено развитие гонад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109728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Зависимость частоты нарушения развития гонад от степени развития заболевания</a:t>
            </a:r>
          </a:p>
        </p:txBody>
      </p:sp>
      <p:graphicFrame>
        <p:nvGraphicFramePr>
          <p:cNvPr id="672660939" name="Таблица 67266093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47775" y="2322830"/>
          <a:ext cx="9701530" cy="2457450"/>
        </p:xfrm>
        <a:graphic>
          <a:graphicData uri="http://schemas.openxmlformats.org/drawingml/2006/table">
            <a:tbl>
              <a:tblPr/>
              <a:tblGrid>
                <a:gridCol w="4757420"/>
                <a:gridCol w="728980"/>
                <a:gridCol w="955675"/>
                <a:gridCol w="2061845"/>
                <a:gridCol w="1197610"/>
              </a:tblGrid>
              <a:tr h="81915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</a:t>
                      </a:r>
                      <a:r>
                        <a:rPr sz="18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BTN1</a:t>
                      </a:r>
                      <a:endParaRPr sz="18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10.3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</a:t>
                      </a:r>
                      <a:r>
                        <a:rPr sz="1800" b="1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BTN2</a:t>
                      </a:r>
                      <a:endParaRPr sz="1800" b="1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8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0.153</a:t>
                      </a:r>
                      <a:endParaRPr sz="18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</a:t>
            </a:r>
            <a:r>
              <a:rPr lang="ru-RU" b="1"/>
              <a:t>е</a:t>
            </a:r>
            <a:r>
              <a:rPr b="1"/>
              <a:t>дсказание модели</a:t>
            </a:r>
            <a:endParaRPr b="1"/>
          </a:p>
        </p:txBody>
      </p:sp>
      <p:pic>
        <p:nvPicPr>
          <p:cNvPr id="6" name="Picture 1" descr="KISS_2025_PPTX_presentation_files/figure-pptx/unnamed-chunk-32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609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заражении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видимые нарушения наступают на поздних стадиях заболевания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613400"/>
                <a:ext cx="5384800" cy="508000"/>
              </a:xfrm>
              <a:prstGeom prst="rect">
                <a:avLst/>
              </a:prstGeom>
              <a:blipFill rotWithShape="1">
                <a:blip r:embed="rId2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33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75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заражении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нарушения наступают раньше, начиная с ранних стадий заболевания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blipFill rotWithShape="1">
                <a:blip r:embed="rId4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95325" y="70169"/>
                <a:ext cx="10972800" cy="1143000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t>Клиническая картина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мидий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95325" y="70169"/>
                <a:ext cx="10972800" cy="1143000"/>
              </a:xfrm>
              <a:blipFill rotWithShape="1">
                <a:blip r:embed="rId1"/>
                <a:stretch>
                  <a:fillRect t="-9361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385" y="1600200"/>
            <a:ext cx="6038215" cy="4526280"/>
          </a:xfrm>
        </p:spPr>
        <p:txBody>
          <a:bodyPr/>
          <a:lstStyle/>
          <a:p>
            <a:pPr lvl="0"/>
            <a:r>
              <a:t>Зараженные моллюски внешне неотличимы от здоровых</a:t>
            </a:r>
          </a:p>
          <a:p>
            <a:pPr lvl="0"/>
            <a:r>
              <a:t>В материале пункции гемолимфы из мускула замыкателя видны округлые клетки со слабой адгезией.</a:t>
            </a:r>
          </a:p>
          <a:p>
            <a:pPr lvl="0"/>
            <a:r>
              <a:t>Гемолимфа зараженных особей мутная из-за повышенной концентрации клеток</a:t>
            </a:r>
          </a:p>
        </p:txBody>
      </p:sp>
      <p:pic>
        <p:nvPicPr>
          <p:cNvPr id="5" name="Picture 1" descr="./figure/Cells_BTN_and_health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891530" y="1213485"/>
            <a:ext cx="6039485" cy="5102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97600" y="625348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здоровых и раковых клеток гемолимфы</a:t>
            </a: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fld id="{C5EF2332-01BF-834F-8236-50238282D533}" type="slidenum">
              <a:rPr lang="ru-RU" altLang="en-US" smtClean="0"/>
            </a:fld>
            <a:r>
              <a:rPr lang="ru-RU" altLang="en-US" smtClean="0"/>
              <a:t>33</a:t>
            </a:r>
            <a:endParaRPr lang="ru-RU" altLang="en-US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t>Модель:</a:t>
                </a:r>
                <a:br/>
              </a:p>
              <a:p>
                <a:pPr marL="0" lvl="0" indent="0">
                  <a:buNone/>
                </a:pPr>
                <a:r>
                  <a:t>- Зависимая перменная: Отношение прироста последнего года к длине раковины (после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𝜑</m:t>
                    </m:r>
                  </m:oMath>
                </a14:m>
                <a:r>
                  <a:t>-преобразования Фишера)</a:t>
                </a:r>
                <a:br/>
              </a:p>
              <a:p>
                <a:pPr marL="0" lvl="0" indent="0">
                  <a:buNone/>
                </a:pPr>
                <a:r>
                  <a:t>- Предикторы: Размер последнего кольца, статус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Здоровые)</a:t>
                </a:r>
              </a:p>
              <a:p>
                <a:pPr marL="0" lvl="0" indent="0">
                  <a:buNone/>
                </a:p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charset="0"/>
                        </a:rPr>
                        <m:t>𝐺</m:t>
                      </m:r>
                      <m:r>
                        <a:rPr>
                          <a:latin typeface="Cambria Math" panose="02040503050406030204" charset="0"/>
                        </a:rPr>
                        <m:t>𝐴</m:t>
                      </m:r>
                      <m:r>
                        <a:rPr>
                          <a:latin typeface="Cambria Math" panose="02040503050406030204" charset="0"/>
                        </a:rPr>
                        <m:t>𝑀</m:t>
                      </m:r>
                      <m:r>
                        <a:rPr>
                          <a:latin typeface="Cambria Math" panose="02040503050406030204" charset="0"/>
                        </a:rPr>
                        <m:t>:</m:t>
                      </m:r>
                      <m:r>
                        <a:rPr>
                          <a:latin typeface="Cambria Math" panose="02040503050406030204" charset="0"/>
                        </a:rPr>
                        <m:t>𝜑</m:t>
                      </m:r>
                      <m:r>
                        <a:rPr>
                          <a:latin typeface="Cambria Math" panose="02040503050406030204" charset="0"/>
                        </a:rPr>
                        <m:t>=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/>
                          </m:ctrlPr>
                        </m:dPr>
                        <m:e>
                          <m:sSub>
                            <m:sSubPr>
                              <m:ctrlPr>
                                <a:rPr/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𝑎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𝑠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𝑅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𝑛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𝑆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𝑢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𝑠</m:t>
                          </m:r>
                        </m:e>
                      </m:d>
                      <m:r>
                        <a:rPr>
                          <a:latin typeface="Cambria Math" panose="02040503050406030204" charset="0"/>
                        </a:rPr>
                        <m:t>+</m:t>
                      </m:r>
                      <m:r>
                        <a:rPr>
                          <a:latin typeface="Cambria Math" panose="02040503050406030204" charset="0"/>
                        </a:rPr>
                        <m:t>𝑆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𝑎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𝑢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16"/>
            <a:ext cx="10972800" cy="1143000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p:pic>
        <p:nvPicPr>
          <p:cNvPr id="6" name="Picture 1" descr="KISS_2025_PPTX_presentation_files/figure-pptx/unnamed-chunk-37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609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По мере увеличения размеров прирост последнего года закономерно снижается</a:t>
            </a:r>
          </a:p>
        </p:txBody>
      </p:sp>
      <p:pic>
        <p:nvPicPr>
          <p:cNvPr id="4" name="Picture 1" descr="KISS_2025_PPTX_presentation_files/figure-pptx/unnamed-chunk-3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75400" y="1093470"/>
            <a:ext cx="5649595" cy="451993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Прирост последнего года у зараженных BTN2 оказывается выше, чем у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у здоровых особей, которые между собой не отличаются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blipFill rotWithShape="1">
                <a:blip r:embed="rId3"/>
                <a:stretch>
                  <a:fillRect b="-125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Замещающий 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Разные стратегии у BTN1 и BTN2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60145"/>
                <a:ext cx="12043410" cy="5513705"/>
              </a:xfrm>
            </p:spPr>
            <p:txBody>
              <a:bodyPr>
                <a:normAutofit fontScale="70000"/>
              </a:bodyPr>
              <a:lstStyle/>
              <a:p>
                <a:pPr lvl="0"/>
                <a:r>
                  <a:t>Паразиты живут в мире с двумя экологическими осями: ресурсы хозяина (</a:t>
                </a:r>
                <a:r>
                  <a:rPr i="1"/>
                  <a:t>среда I прядка</a:t>
                </a:r>
                <a:r>
                  <a:t>) и внешние факторы (</a:t>
                </a:r>
                <a:r>
                  <a:rPr i="1"/>
                  <a:t>среда II порядка</a:t>
                </a:r>
                <a:r>
                  <a:t>). Положение экологической ниши в этих осях определяет успех паразита.</a:t>
                </a:r>
              </a:p>
              <a:p>
                <a:pPr lvl="0"/>
              </a:p>
              <a:p>
                <a:pPr lvl="0"/>
                <a:r>
                  <a:t>В отличие от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стимулирует соматический рост хозяина за счет эффективного подавления его репродукции. Это может быть уподоблено паразитарной кастрации.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более эффективно использует ресурсы среды I порядка.</a:t>
                </a:r>
              </a:p>
              <a:p>
                <a:pPr lvl="0"/>
              </a:p>
              <a:p>
                <a:pPr lvl="0"/>
                <a:r>
                  <a:t>В отличие от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сильно зависит от факторов среды II порядка. Возможно это является следствием менее эффективного использования ресурсов среды I порядка.</a:t>
                </a:r>
              </a:p>
              <a:p>
                <a:pPr lvl="0"/>
              </a:p>
              <a:p>
                <a:pPr lvl="0"/>
                <a:r>
                  <a:rPr lang="ru-RU"/>
                  <a:t>Характер связей со средой </a:t>
                </a:r>
                <a:r>
                  <a:rPr lang="en-US"/>
                  <a:t>I </a:t>
                </a:r>
                <a:r>
                  <a:rPr lang="ru-RU"/>
                  <a:t>и </a:t>
                </a:r>
                <a:r>
                  <a:rPr lang="en-US"/>
                  <a:t>II </a:t>
                </a:r>
                <a:r>
                  <a:rPr lang="ru-RU"/>
                  <a:t>порядка </a:t>
                </a:r>
                <a:r>
                  <a:t>мо</a:t>
                </a:r>
                <a:r>
                  <a:rPr lang="ru-RU"/>
                  <a:t>жет определять </a:t>
                </a:r>
                <a:r>
                  <a:t>особенности географического распространения</a:t>
                </a:r>
                <a:r>
                  <a:rPr lang="ru-RU"/>
                  <a:t> двух линий </a:t>
                </a:r>
                <a:r>
                  <a:rPr lang="en-US" i="1"/>
                  <a:t>BTN</a:t>
                </a:r>
                <a:r>
                  <a:t>: более узкое (субарктика) у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более широкое (практически всесветное) у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60145"/>
                <a:ext cx="12043410" cy="551370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9380" y="274955"/>
            <a:ext cx="7343775" cy="1143000"/>
          </a:xfrm>
        </p:spPr>
        <p:txBody>
          <a:bodyPr/>
          <a:lstStyle/>
          <a:p>
            <a:pPr marL="0" lvl="0" indent="0">
              <a:buNone/>
            </a:pPr>
            <a:r>
              <a:t>Спасибо за внимание!</a:t>
            </a:r>
          </a:p>
        </p:txBody>
      </p:sp>
      <p:pic>
        <p:nvPicPr>
          <p:cNvPr id="3" name="Изображение 2" descr="Magadan_2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2555" y="1236980"/>
            <a:ext cx="7369175" cy="5527040"/>
          </a:xfrm>
          <a:prstGeom prst="rect">
            <a:avLst/>
          </a:prstGeom>
        </p:spPr>
      </p:pic>
      <p:pic>
        <p:nvPicPr>
          <p:cNvPr id="4" name="Изображение 3" descr="RSF 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" y="274955"/>
            <a:ext cx="2523490" cy="174752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74345" y="1877695"/>
            <a:ext cx="1595120" cy="33718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1600" i="1">
                <a:solidFill>
                  <a:srgbClr val="000000"/>
                </a:solidFill>
                <a:latin typeface="TimesNewRomanPS-ItalicMT"/>
                <a:ea typeface="TimesNewRomanPS-ItalicMT"/>
              </a:rPr>
              <a:t>19-74-20024</a:t>
            </a:r>
            <a:endParaRPr sz="1600" i="1">
              <a:solidFill>
                <a:srgbClr val="000000"/>
              </a:solidFill>
              <a:latin typeface="TimesNewRomanPS-ItalicMT"/>
              <a:ea typeface="TimesNewRomanPS-ItalicMT"/>
            </a:endParaRPr>
          </a:p>
        </p:txBody>
      </p:sp>
      <p:pic>
        <p:nvPicPr>
          <p:cNvPr id="7" name="Изображение 6" descr="Place_hold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70" y="149860"/>
            <a:ext cx="1247140" cy="1556385"/>
          </a:xfrm>
          <a:prstGeom prst="rect">
            <a:avLst/>
          </a:prstGeom>
        </p:spPr>
      </p:pic>
      <p:pic>
        <p:nvPicPr>
          <p:cNvPr id="8" name="Изображение 7" descr="kandalaksha-zap-em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985" y="1836420"/>
            <a:ext cx="1083310" cy="1340485"/>
          </a:xfrm>
          <a:prstGeom prst="rect">
            <a:avLst/>
          </a:prstGeom>
        </p:spPr>
      </p:pic>
      <p:pic>
        <p:nvPicPr>
          <p:cNvPr id="9" name="Изображение 8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5"/>
          <a:srcRect t="-2263" b="216"/>
          <a:stretch>
            <a:fillRect/>
          </a:stretch>
        </p:blipFill>
        <p:spPr>
          <a:xfrm flipV="1">
            <a:off x="10547985" y="3238500"/>
            <a:ext cx="1190625" cy="1215390"/>
          </a:xfr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2540" y="4585970"/>
            <a:ext cx="2029460" cy="2029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Диагностика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с помощью проточной цитометрии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17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0"/>
                <a:r>
                  <a:t>Проточная цитометрия (окраска DAPI) позволяет выявлять анеуплоидные раковые клетки</a:t>
                </a:r>
              </a:p>
              <a:p>
                <a:pPr lvl="0"/>
                <a:r>
                  <a:t>По соотношению нормальных и анеуплоидных клеток можно судить о стадии заболевания</a:t>
                </a:r>
              </a:p>
              <a:p>
                <a:pPr lvl="0"/>
                <a:r>
                  <a:t>Для подтверждения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требуется генотипирование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Cytometric_dra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97600" y="2209800"/>
            <a:ext cx="5384800" cy="279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Результаты проточной цитометрии</a:t>
            </a:r>
          </a:p>
        </p:txBody>
      </p:sp>
      <p:sp>
        <p:nvSpPr>
          <p:cNvPr id="6" name="Замещающий 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fld id="{C5EF2332-01BF-834F-8236-50238282D533}" type="slidenum">
              <a:rPr lang="ru-RU" altLang="en-US" smtClean="0"/>
            </a:fld>
            <a:r>
              <a:rPr lang="ru-RU" altLang="en-US" smtClean="0"/>
              <a:t>33</a:t>
            </a:r>
            <a:endParaRPr lang="ru-RU" altLang="en-US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0" lvl="0" indent="0">
                  <a:buNone/>
                </a:pPr>
                <a:r>
                  <a:t>Две эволюционные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</a:t>
                </a:r>
                <a:br/>
                <a:r>
                  <a:rPr i="1"/>
                  <a:t>Mytilus trossulus</a:t>
                </a:r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4083" b="-308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0000" lnSpcReduction="20000"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𝑇𝑁</m:t>
                    </m:r>
                  </m:oMath>
                </a14:m>
                <a:r>
                  <a:t> у </a:t>
                </a:r>
                <a:r>
                  <a:rPr i="1"/>
                  <a:t>M.trossulus</a:t>
                </a:r>
                <a:r>
                  <a:t> возникал неоднократно</a:t>
                </a:r>
                <a:r>
                  <a:rPr lang="ru-RU"/>
                  <a:t> </a:t>
                </a:r>
                <a:endParaRPr lang="ru-RU"/>
              </a:p>
              <a:p>
                <a:pPr lvl="0"/>
              </a:p>
              <a:p>
                <a:pPr lvl="0"/>
                <a:r>
                  <a:t>Известно две линии: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endParaRPr>
                  <a:latin typeface="Cambria Math" panose="02040503050406030204" charset="0"/>
                </a:endParaRPr>
              </a:p>
              <a:p>
                <a:pPr lvl="0"/>
              </a:p>
              <a:p>
                <a:pPr lvl="0"/>
                <a:r>
                  <a:t>Диагностика линий происходит по молекулярным маркерам (</a:t>
                </a:r>
                <a:r>
                  <a:rPr i="1"/>
                  <a:t>mtCOI</a:t>
                </a:r>
                <a:r>
                  <a:t>)</a:t>
                </a:r>
              </a:p>
              <a:p>
                <a:pPr lvl="0"/>
                <a:endParaRPr>
                  <a:latin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широко распространен и найден у нескольких видов мидий в Атлантике и в Пацифике в обоих полушариях</a:t>
                </a:r>
              </a:p>
              <a:p>
                <a:pPr lvl="0"/>
                <a:endParaRPr>
                  <a:latin typeface="Cambria Math" panose="02040503050406030204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отмечен только у </a:t>
                </a:r>
                <a:r>
                  <a:rPr i="1"/>
                  <a:t>M.trossulus</a:t>
                </a:r>
                <a:r>
                  <a:t> в субарктике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688" b="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8590" y="1600200"/>
                <a:ext cx="11841480" cy="5258435"/>
              </a:xfrm>
            </p:spPr>
            <p:txBody>
              <a:bodyPr>
                <a:normAutofit lnSpcReduction="20000"/>
              </a:bodyPr>
              <a:lstStyle/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- самостоятельные виды одноклеточных паразитов</a:t>
                </a:r>
              </a:p>
              <a:p>
                <a:pPr lvl="0"/>
              </a:p>
              <a:p>
                <a:pPr lvl="0"/>
                <a:r>
                  <a:t>Для анализа их связей со средой, включая организм мидии-хозяина, применим концептуальный аппарат экологии</a:t>
                </a:r>
              </a:p>
              <a:p>
                <a:pPr lvl="0"/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охарактеризоать их экологические ниши, т.е. выявить связи со средовыми предикторами, включая характеристики популяций хозяев, как это делается при построении моделей ниш «обычных» видов</a:t>
                </a:r>
              </a:p>
              <a:p>
                <a:pPr lvl="0"/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изучить влияние на организм хозяина, как это делается для «обычных» паразитов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590" y="1600200"/>
                <a:ext cx="11841480" cy="5258435"/>
              </a:xfrm>
              <a:blipFill rotWithShape="1">
                <a:blip r:embed="rId1"/>
                <a:stretch>
                  <a:fillRect t="-749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185" y="1600200"/>
                <a:ext cx="11960860" cy="4526280"/>
              </a:xfrm>
            </p:spPr>
            <p:txBody>
              <a:bodyPr>
                <a:normAutofit fontScale="90000"/>
              </a:bodyPr>
              <a:lstStyle/>
              <a:p>
                <a:pPr lvl="0"/>
                <a:r>
                  <a:t>Повышенная 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как онкологического заболевания, должна коррелировать с уровнем стресса, понижающего иммунитет мидий.</a:t>
                </a:r>
              </a:p>
              <a:p>
                <a:pPr lvl="0"/>
              </a:p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будучи по происхождению клетками одного «родительского» вида (</a:t>
                </a:r>
                <a:r>
                  <a:rPr i="1"/>
                  <a:t>M.trossulus</a:t>
                </a:r>
                <a:r>
                  <a:t>) и близкого эволюционного возраста должны иметь сходные связи с факторами среды.</a:t>
                </a:r>
              </a:p>
              <a:p>
                <a:pPr lvl="0"/>
              </a:p>
              <a:p>
                <a:pPr lvl="0"/>
                <a:r>
                  <a:t>Подобно другим паразитам, клетки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должны манипулировать хозяином, увеличивая приток ресурсов.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85" y="1600200"/>
                <a:ext cx="1196086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marL="0" lvl="0" indent="0">
              <a:buNone/>
            </a:pPr>
            <a:r>
              <a:t>BTN в окрестностях Магадана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Почему Магадан?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1600200"/>
                <a:ext cx="5994400" cy="4526280"/>
              </a:xfrm>
            </p:spPr>
            <p:txBody>
              <a:bodyPr/>
              <a:lstStyle/>
              <a:p>
                <a:pPr lvl="0"/>
                <a:r>
                  <a:t>Единственное известное место, где с «уловимой» частотой представлены обе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  <a:p>
                <a:pPr lvl="0"/>
                <a:r>
                  <a:t>Представлен только один вид мидий </a:t>
                </a:r>
                <a:r>
                  <a:rPr i="1"/>
                  <a:t>Mytilus trossulus</a:t>
                </a:r>
                <a:endParaRPr i="1"/>
              </a:p>
              <a:p>
                <a:pPr lvl="0"/>
                <a:r>
                  <a:t>Мидий много, они формируют поселения в контрастных местообитаниях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1600200"/>
                <a:ext cx="5994400" cy="452628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17285" y="1228090"/>
            <a:ext cx="5974715" cy="47771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5EF2332-01BF-834F-8236-50238282D533}" type="slidenum">
              <a:rPr lang="en-US" smtClean="0"/>
            </a:fld>
            <a:r>
              <a:rPr lang="en-US" smtClean="0"/>
              <a:t>/33</a:t>
            </a:r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46*303"/>
  <p:tag name="TABLE_ENDDRAG_RECT" val="87*178*646*303"/>
</p:tagLst>
</file>

<file path=ppt/tags/tag2.xml><?xml version="1.0" encoding="utf-8"?>
<p:tagLst xmlns:p="http://schemas.openxmlformats.org/presentationml/2006/main">
  <p:tag name="TABLE_ENDDRAG_ORIGIN_RECT" val="763*193"/>
  <p:tag name="TABLE_ENDDRAG_RECT" val="98*182*763*19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7756</Words>
  <Application>WPS Presentation</Application>
  <PresentationFormat/>
  <Paragraphs>351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Arial</vt:lpstr>
      <vt:lpstr>Cambria Math</vt:lpstr>
      <vt:lpstr>Calibri</vt:lpstr>
      <vt:lpstr>Microsoft YaHei</vt:lpstr>
      <vt:lpstr>Arial Unicode MS</vt:lpstr>
      <vt:lpstr>TimesNewRomanPS-ItalicMT</vt:lpstr>
      <vt:lpstr>Liberation Mono</vt:lpstr>
      <vt:lpstr>Office Theme</vt:lpstr>
      <vt:lpstr>Экологические аспекты распространения трансмиссивной неоплазии двустворчатых моллюсков (BTN) в поселениях мидий Тауйской губы Охотского моря</vt:lpstr>
      <vt:lpstr>Bivalvia Transmissible Neoplasia (BTN) — Заразный рак у двустворчатых моллюсков</vt:lpstr>
      <vt:lpstr>Клиническая картина заражения  у мидий</vt:lpstr>
      <vt:lpstr>Диагностика  с помощью проточной цитометрии</vt:lpstr>
      <vt:lpstr>Две эволюционные линии  у  Mytilus trossulus</vt:lpstr>
      <vt:lpstr>Что мы понимаем под экологическими аспектами распространения BTN</vt:lpstr>
      <vt:lpstr>Возможные ожидания</vt:lpstr>
      <vt:lpstr>BTN в окрестностях Магадана</vt:lpstr>
      <vt:lpstr>Почему Магадан?</vt:lpstr>
      <vt:lpstr>Mytilus trossulus в окрестностях Магадана</vt:lpstr>
      <vt:lpstr>Обследованные точки</vt:lpstr>
      <vt:lpstr>Частота BTN в окрестностях Магадана</vt:lpstr>
      <vt:lpstr>Связь с факторами среды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Регрессионная модель</vt:lpstr>
      <vt:lpstr>Регрессионная модель: предикторы значимо влияют на заболеваемость  и не влияют на заболеваемость </vt:lpstr>
      <vt:lpstr>Предсказание модели</vt:lpstr>
      <vt:lpstr>Предсказание модели</vt:lpstr>
      <vt:lpstr>Предсказание модели</vt:lpstr>
      <vt:lpstr>Экологические ниши BTN</vt:lpstr>
      <vt:lpstr>Влияние BTN на хозяина</vt:lpstr>
      <vt:lpstr>Показатели жизненных функций мидий</vt:lpstr>
      <vt:lpstr>BTN и репродуктивный статус хозяина</vt:lpstr>
      <vt:lpstr>Зависимость частоты нарушения развития гонад от степени развития заболевания</vt:lpstr>
      <vt:lpstr>Предсказание модели</vt:lpstr>
      <vt:lpstr>Влияние BTN на рост моллюсков</vt:lpstr>
      <vt:lpstr>Влияние BTN на рост моллюсков</vt:lpstr>
      <vt:lpstr>Разные стратегии у BTN1 и BTN2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lastModifiedBy>google1599737165</cp:lastModifiedBy>
  <cp:revision>5</cp:revision>
  <dcterms:created xsi:type="dcterms:W3CDTF">2025-10-09T06:07:00Z</dcterms:created>
  <dcterms:modified xsi:type="dcterms:W3CDTF">2025-10-09T20:27:40Z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/>
  </property>
  <property fmtid="{D5CDD505-2E9C-101B-9397-08002B2CF9AE}" pid="4" name="ICV">
    <vt:lpwstr>5E30A7F05A644A44941DFD2A76033444_12</vt:lpwstr>
  </property>
  <property fmtid="{D5CDD505-2E9C-101B-9397-08002B2CF9AE}" pid="5" name="KSOProductBuildVer">
    <vt:lpwstr>1049-12.2.0.22549</vt:lpwstr>
  </property>
</Properties>
</file>